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6" r:id="rId10"/>
    <p:sldId id="268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14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21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6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23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88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2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421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9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77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49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54BA-8DAE-4143-8E85-9D87B1C9859B}" type="datetimeFigureOut">
              <a:rPr lang="en-IN" smtClean="0"/>
              <a:t>26-08-2022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1B76-1D91-4A47-A57B-503122AF9C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90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srajbhavandigitallibrary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78640" cy="69242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9670" y="300446"/>
            <a:ext cx="1001069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4"/>
                </a:solidFill>
                <a:effectLst/>
              </a:rPr>
              <a:t>Raj </a:t>
            </a:r>
            <a:r>
              <a:rPr lang="en-US" sz="5400" b="1" cap="none" spc="0" dirty="0" err="1" smtClean="0">
                <a:ln w="0"/>
                <a:solidFill>
                  <a:schemeClr val="accent4"/>
                </a:solidFill>
                <a:effectLst/>
              </a:rPr>
              <a:t>Bhavan</a:t>
            </a:r>
            <a:r>
              <a:rPr lang="en-US" sz="5400" b="1" cap="none" spc="0" dirty="0" smtClean="0">
                <a:ln w="0"/>
                <a:solidFill>
                  <a:schemeClr val="accent4"/>
                </a:solidFill>
                <a:effectLst/>
              </a:rPr>
              <a:t> Digital Library (Online)</a:t>
            </a:r>
            <a:endParaRPr lang="en-US" sz="5400" b="1" cap="none" spc="0" dirty="0">
              <a:ln w="0"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95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63486"/>
            <a:ext cx="12192001" cy="50835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9021" y="45387"/>
            <a:ext cx="607057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/>
              </a:rPr>
              <a:t>Offline digital </a:t>
            </a:r>
            <a:r>
              <a:rPr lang="en-US" sz="5400" b="0" cap="none" spc="0" dirty="0" err="1" smtClean="0">
                <a:ln w="0"/>
                <a:effectLst/>
              </a:rPr>
              <a:t>LIbrary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01" y="1907177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2400" b="1" dirty="0" smtClean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606731" y="2429691"/>
            <a:ext cx="851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Server is converted by adding a transmitting </a:t>
            </a:r>
            <a:r>
              <a:rPr lang="en-IN" sz="2800" b="1" dirty="0" err="1" smtClean="0"/>
              <a:t>wifi</a:t>
            </a:r>
            <a:r>
              <a:rPr lang="en-IN" sz="2800" b="1" dirty="0" smtClean="0"/>
              <a:t> device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42226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258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1" cy="19071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2430" y="899703"/>
            <a:ext cx="1792500" cy="15980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6430" y="3255653"/>
            <a:ext cx="6084218" cy="1003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7" y="1907177"/>
            <a:ext cx="2771775" cy="48359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" y="1199291"/>
            <a:ext cx="401904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effectLst/>
              </a:rPr>
              <a:t>Raj </a:t>
            </a:r>
            <a:r>
              <a:rPr lang="en-US" sz="4000" b="0" cap="none" spc="0" dirty="0" err="1" smtClean="0">
                <a:ln w="0"/>
                <a:effectLst/>
              </a:rPr>
              <a:t>Bhavan</a:t>
            </a:r>
            <a:r>
              <a:rPr lang="en-US" sz="4000" b="0" cap="none" spc="0" dirty="0" smtClean="0">
                <a:ln w="0"/>
                <a:effectLst/>
              </a:rPr>
              <a:t> Library</a:t>
            </a:r>
            <a:endParaRPr lang="en-US" sz="4000" b="0" cap="none" spc="0" dirty="0">
              <a:ln w="0"/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3901" y="2142379"/>
            <a:ext cx="1515856" cy="16028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8222" y="3867727"/>
            <a:ext cx="1792500" cy="1598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1972" y="5526992"/>
            <a:ext cx="1792500" cy="159803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9565512">
            <a:off x="6977188" y="2659829"/>
            <a:ext cx="70637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3878513">
            <a:off x="7632274" y="4429392"/>
            <a:ext cx="674230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445006">
            <a:off x="9049253" y="4115966"/>
            <a:ext cx="97840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257218">
            <a:off x="8584651" y="4622540"/>
            <a:ext cx="97840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9910160">
            <a:off x="8521757" y="2639408"/>
            <a:ext cx="674230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68539" y="-4433"/>
            <a:ext cx="515872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Only individual can connect to</a:t>
            </a:r>
          </a:p>
          <a:p>
            <a:r>
              <a:rPr lang="en-US" sz="2800" b="1" dirty="0" smtClean="0"/>
              <a:t>The server with following devices</a:t>
            </a:r>
            <a:endParaRPr lang="en-IN" sz="28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1388" y="1990472"/>
            <a:ext cx="2105025" cy="17811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91187" y="3937431"/>
            <a:ext cx="1689535" cy="145485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91972" y="5502097"/>
            <a:ext cx="1792500" cy="1647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4411" y="5123190"/>
            <a:ext cx="1359051" cy="20267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68873" y="3254468"/>
            <a:ext cx="1261133" cy="11241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48794" y="2645706"/>
            <a:ext cx="901289" cy="59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n w="0"/>
              </a:rPr>
              <a:t>Thank You </a:t>
            </a:r>
          </a:p>
          <a:p>
            <a:pPr algn="ctr"/>
            <a:r>
              <a:rPr lang="en-US" b="1" dirty="0" err="1">
                <a:ln w="0"/>
              </a:rPr>
              <a:t>Dr</a:t>
            </a:r>
            <a:r>
              <a:rPr lang="en-US" b="1" dirty="0">
                <a:ln w="0"/>
              </a:rPr>
              <a:t> P </a:t>
            </a:r>
            <a:r>
              <a:rPr lang="en-US" b="1" dirty="0" err="1">
                <a:ln w="0"/>
              </a:rPr>
              <a:t>Ravichandran</a:t>
            </a:r>
            <a:r>
              <a:rPr lang="en-US" b="1" dirty="0">
                <a:ln w="0"/>
              </a:rPr>
              <a:t> MD DM</a:t>
            </a:r>
          </a:p>
        </p:txBody>
      </p:sp>
    </p:spTree>
    <p:extLst>
      <p:ext uri="{BB962C8B-B14F-4D97-AF65-F5344CB8AC3E}">
        <p14:creationId xmlns:p14="http://schemas.microsoft.com/office/powerpoint/2010/main" val="26763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258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1" cy="19071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8765" y="684742"/>
            <a:ext cx="4393234" cy="36807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0952" y="0"/>
            <a:ext cx="452649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Raj </a:t>
            </a:r>
            <a:r>
              <a:rPr lang="en-US" sz="3200" b="1" dirty="0" err="1" smtClean="0"/>
              <a:t>Bhavan</a:t>
            </a:r>
            <a:r>
              <a:rPr lang="en-US" sz="3200" b="1" dirty="0" smtClean="0"/>
              <a:t> Digital Library</a:t>
            </a:r>
            <a:endParaRPr lang="en-IN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2716" y="2486526"/>
            <a:ext cx="119192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 Can it work 24 x 7 any time and anywhere access -?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Can student use their own digital devices to access including</a:t>
            </a:r>
          </a:p>
          <a:p>
            <a:r>
              <a:rPr lang="en-US" sz="2400" b="1" dirty="0" smtClean="0"/>
              <a:t>      Laptop, desktop, palmtop, android phones, </a:t>
            </a:r>
            <a:r>
              <a:rPr lang="en-US" sz="2400" b="1" dirty="0" err="1" smtClean="0"/>
              <a:t>iphone</a:t>
            </a:r>
            <a:r>
              <a:rPr lang="en-US" sz="2400" b="1" dirty="0" smtClean="0"/>
              <a:t> 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3. Can Digital material be accessed include books, journals,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documents, videos, links, teaching audio or video files of professors teaching faculty 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4. Will the cost be high or save time to get copies form books they need ? </a:t>
            </a:r>
          </a:p>
          <a:p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272716" y="584775"/>
            <a:ext cx="752379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/>
              </a:rPr>
              <a:t>Questions to be answered</a:t>
            </a:r>
            <a:endParaRPr lang="en-US" sz="5400" b="0" cap="none" spc="0" dirty="0">
              <a:ln w="0"/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92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1685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5109"/>
            <a:ext cx="12192000" cy="51728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6504" y="0"/>
            <a:ext cx="337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Introduction</a:t>
            </a:r>
            <a:endParaRPr lang="en-IN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5212" y="1571115"/>
            <a:ext cx="989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/>
              <a:t>Reasons why Institutions do not have digital Library</a:t>
            </a:r>
            <a:endParaRPr lang="en-IN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49977" y="2008274"/>
            <a:ext cx="7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875212" y="2638697"/>
            <a:ext cx="791466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 The Library Software is expensive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The cost of digitalisation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Untrained Librarian in digital technologies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Cost involved in hosting servers and maintenance</a:t>
            </a:r>
          </a:p>
          <a:p>
            <a:endParaRPr lang="en-IN" sz="28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18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251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9071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4561" y="122591"/>
            <a:ext cx="7367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Introduction and Flow Chart</a:t>
            </a:r>
            <a:endParaRPr lang="en-IN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6207" y="1917596"/>
            <a:ext cx="2771775" cy="4835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9853" y="3399704"/>
            <a:ext cx="3695700" cy="8572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026434" y="1907177"/>
            <a:ext cx="225116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</a:rPr>
              <a:t>On Monthly Rental</a:t>
            </a:r>
          </a:p>
          <a:p>
            <a:pPr algn="ctr"/>
            <a:r>
              <a:rPr lang="en-US" sz="2000" b="0" cap="none" spc="0" dirty="0" smtClean="0">
                <a:ln w="0"/>
                <a:effectLst/>
              </a:rPr>
              <a:t>Or own server</a:t>
            </a:r>
            <a:endParaRPr lang="en-US" sz="2000" b="0" cap="none" spc="0" dirty="0">
              <a:ln w="0"/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393" y="2186506"/>
            <a:ext cx="427283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/>
              </a:rPr>
              <a:t>Digital Library Software </a:t>
            </a:r>
          </a:p>
          <a:p>
            <a:pPr algn="ctr"/>
            <a:r>
              <a:rPr lang="en-US" sz="3200" b="1" dirty="0" smtClean="0">
                <a:ln w="0"/>
                <a:solidFill>
                  <a:schemeClr val="tx1"/>
                </a:solidFill>
              </a:rPr>
              <a:t>Self created, </a:t>
            </a:r>
            <a:r>
              <a:rPr lang="en-US" sz="3200" b="1" dirty="0" err="1" smtClean="0">
                <a:ln w="0"/>
                <a:solidFill>
                  <a:schemeClr val="tx1"/>
                </a:solidFill>
              </a:rPr>
              <a:t>licenced</a:t>
            </a:r>
            <a:endParaRPr lang="en-US" sz="3200" b="1" cap="none" spc="0" dirty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369623"/>
            <a:ext cx="429028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effectLst/>
              </a:rPr>
              <a:t>Books to be digitalized</a:t>
            </a:r>
          </a:p>
          <a:p>
            <a:pPr algn="ctr"/>
            <a:r>
              <a:rPr lang="en-US" sz="3200" dirty="0" smtClean="0">
                <a:ln w="0"/>
              </a:rPr>
              <a:t>Trained Individuals </a:t>
            </a:r>
            <a:endParaRPr lang="en-US" sz="3200" b="0" cap="none" spc="0" dirty="0">
              <a:ln w="0"/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42" y="4636072"/>
            <a:ext cx="435843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/>
              </a:rPr>
              <a:t>Server access through domain</a:t>
            </a:r>
          </a:p>
          <a:p>
            <a:pPr algn="ctr"/>
            <a:r>
              <a:rPr lang="en-US" sz="2000" b="1" dirty="0" smtClean="0">
                <a:ln w="0"/>
                <a:solidFill>
                  <a:schemeClr val="tx1"/>
                </a:solidFill>
                <a:hlinkClick r:id="rId6"/>
              </a:rPr>
              <a:t>www.tsrajbhavandigitallibrary.com</a:t>
            </a:r>
            <a:endParaRPr lang="en-US" sz="2000" b="1" cap="none" spc="0" dirty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393" y="996097"/>
            <a:ext cx="40667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 smtClean="0"/>
              <a:t>Components of Digital Library our model</a:t>
            </a:r>
            <a:endParaRPr lang="en-IN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756763" y="1076179"/>
            <a:ext cx="32529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Server that connects by internet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952245" y="1365429"/>
            <a:ext cx="484632" cy="821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32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5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258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1" cy="19071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2430" y="899703"/>
            <a:ext cx="1792500" cy="15980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6430" y="3255653"/>
            <a:ext cx="6084218" cy="1003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7" y="1907177"/>
            <a:ext cx="2771775" cy="48359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" y="1199291"/>
            <a:ext cx="401904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effectLst/>
              </a:rPr>
              <a:t>Raj </a:t>
            </a:r>
            <a:r>
              <a:rPr lang="en-US" sz="4000" b="0" cap="none" spc="0" dirty="0" err="1" smtClean="0">
                <a:ln w="0"/>
                <a:effectLst/>
              </a:rPr>
              <a:t>Bhavan</a:t>
            </a:r>
            <a:r>
              <a:rPr lang="en-US" sz="4000" b="0" cap="none" spc="0" dirty="0" smtClean="0">
                <a:ln w="0"/>
                <a:effectLst/>
              </a:rPr>
              <a:t> Library</a:t>
            </a:r>
            <a:endParaRPr lang="en-US" sz="4000" b="0" cap="none" spc="0" dirty="0">
              <a:ln w="0"/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3901" y="2142379"/>
            <a:ext cx="1515856" cy="16028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8222" y="3867727"/>
            <a:ext cx="1792500" cy="1598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1972" y="5526992"/>
            <a:ext cx="1792500" cy="15980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195" y="5080119"/>
            <a:ext cx="1792500" cy="159803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9565512">
            <a:off x="6977188" y="2659829"/>
            <a:ext cx="70637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3878513">
            <a:off x="7632274" y="4429392"/>
            <a:ext cx="674230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445006">
            <a:off x="9049253" y="4115966"/>
            <a:ext cx="97840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257218">
            <a:off x="8584651" y="4622540"/>
            <a:ext cx="978408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9910160">
            <a:off x="8521757" y="2639408"/>
            <a:ext cx="674230" cy="484632"/>
          </a:xfrm>
          <a:prstGeom prst="rightArrow">
            <a:avLst>
              <a:gd name="adj1" fmla="val 50000"/>
              <a:gd name="adj2" fmla="val 197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68539" y="-4433"/>
            <a:ext cx="4474751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Individual colleges that get </a:t>
            </a:r>
          </a:p>
          <a:p>
            <a:r>
              <a:rPr lang="en-US" sz="2800" b="1" dirty="0" smtClean="0"/>
              <a:t>access with separate domain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6753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258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1" cy="190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04938" y="30258"/>
            <a:ext cx="539712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/>
              </a:rPr>
              <a:t>Role of Raj </a:t>
            </a:r>
            <a:r>
              <a:rPr lang="en-US" sz="5400" b="0" cap="none" spc="0" dirty="0" err="1" smtClean="0">
                <a:ln w="0"/>
                <a:effectLst/>
              </a:rPr>
              <a:t>Bhavan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97" y="2235435"/>
            <a:ext cx="11676338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/>
              <a:t> Maintenance of server and subscription 1 year  </a:t>
            </a:r>
          </a:p>
          <a:p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/>
              <a:t>Hosting library software and domain registration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/>
              <a:t>Upload and license for library</a:t>
            </a:r>
          </a:p>
          <a:p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/>
              <a:t>Provision of server space for each college and training its librarian</a:t>
            </a:r>
          </a:p>
          <a:p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/>
              <a:t>Future app development and new software after six month trial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283242" y="1203231"/>
            <a:ext cx="21949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Online Digital Library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7680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258"/>
            <a:ext cx="12192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1" cy="190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43890" y="192050"/>
            <a:ext cx="459837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effectLst/>
              </a:rPr>
              <a:t>Cost and Time to set up</a:t>
            </a:r>
            <a:endParaRPr lang="en-US" sz="3600" b="0" cap="none" spc="0" dirty="0">
              <a:ln w="0"/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225" y="838381"/>
            <a:ext cx="10705431" cy="7663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</a:t>
            </a:r>
            <a:r>
              <a:rPr lang="en-US" b="1" dirty="0" smtClean="0"/>
              <a:t>One week to ten </a:t>
            </a:r>
            <a:r>
              <a:rPr lang="en-US" b="1" dirty="0"/>
              <a:t>d</a:t>
            </a:r>
            <a:r>
              <a:rPr lang="en-US" b="1" dirty="0" smtClean="0"/>
              <a:t>ays time to get license and set up.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sz="2800" b="1" u="sng" dirty="0" smtClean="0"/>
              <a:t>SERVER SET UP Raj </a:t>
            </a:r>
            <a:r>
              <a:rPr lang="en-US" sz="2800" b="1" u="sng" dirty="0" err="1" smtClean="0"/>
              <a:t>Bhavan</a:t>
            </a:r>
            <a:r>
              <a:rPr lang="en-US" sz="2800" b="1" u="sng" dirty="0" smtClean="0"/>
              <a:t> </a:t>
            </a:r>
          </a:p>
          <a:p>
            <a:endParaRPr lang="en-US" sz="2800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Server rental 25K per month for three months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Software installation and design Rs 35000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License fees for running URL Rs 30000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One yr. maintenance Rs 5K per month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Web domain charges Rs 300 PM</a:t>
            </a:r>
          </a:p>
          <a:p>
            <a:r>
              <a:rPr lang="en-US" b="1" dirty="0" smtClean="0"/>
              <a:t>TOTAL ------------------------------------------------- </a:t>
            </a:r>
            <a:r>
              <a:rPr lang="en-US" b="1" u="sng" dirty="0" smtClean="0"/>
              <a:t>Rs. 220000  (Rs Two Lakhs Twenty thousand for first three months)</a:t>
            </a:r>
          </a:p>
          <a:p>
            <a:endParaRPr lang="en-US" b="1" u="sng" dirty="0" smtClean="0"/>
          </a:p>
          <a:p>
            <a:endParaRPr lang="en-US" sz="2400" b="1" u="sng" dirty="0" smtClean="0"/>
          </a:p>
          <a:p>
            <a:r>
              <a:rPr lang="en-US" sz="2400" b="1" u="sng" dirty="0" smtClean="0"/>
              <a:t>Client set up of individual library for each college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College domain fees Rs 300 PM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Software installation and license fee Rs 30000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Librarian salary, digitalization and books subscription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	Installation charges Rs 30000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Maintenance charges Rs 5000 PM</a:t>
            </a:r>
          </a:p>
          <a:p>
            <a:r>
              <a:rPr lang="en-US" dirty="0" smtClean="0"/>
              <a:t>					</a:t>
            </a:r>
            <a:r>
              <a:rPr lang="en-US" b="1" u="sng" dirty="0" smtClean="0"/>
              <a:t>Total :  Rs. 125000 ( One Lakh twenty  five thousand per </a:t>
            </a:r>
            <a:r>
              <a:rPr lang="en-US" b="1" u="sng" dirty="0" err="1" smtClean="0"/>
              <a:t>yr</a:t>
            </a:r>
            <a:r>
              <a:rPr lang="en-US" b="1" u="sng" dirty="0" smtClean="0"/>
              <a:t>)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86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63486"/>
            <a:ext cx="12192001" cy="50835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3492" y="45387"/>
            <a:ext cx="826162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/>
              </a:rPr>
              <a:t>Cost Implication for students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01" y="1907177"/>
            <a:ext cx="10489988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400" b="1" dirty="0" smtClean="0"/>
              <a:t>Access anywhere anytime, cost involved is their internet and device cost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2. They can access their book, journals, videos, PPT, PDF, Blogs </a:t>
            </a:r>
          </a:p>
          <a:p>
            <a:r>
              <a:rPr lang="en-IN" sz="2400" b="1" dirty="0" smtClean="0"/>
              <a:t>     and also interact with professors with chat function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3. As library is limited to institution their time to search is easy and they </a:t>
            </a:r>
          </a:p>
          <a:p>
            <a:r>
              <a:rPr lang="en-IN" sz="2400" b="1" dirty="0"/>
              <a:t> </a:t>
            </a:r>
            <a:r>
              <a:rPr lang="en-IN" sz="2400" b="1" dirty="0" smtClean="0"/>
              <a:t>   can take printout from their printer  rather than from books or Xerox machines</a:t>
            </a:r>
          </a:p>
          <a:p>
            <a:endParaRPr lang="en-IN" sz="2400" b="1" dirty="0" smtClean="0"/>
          </a:p>
          <a:p>
            <a:pPr marL="342900" indent="-342900">
              <a:buAutoNum type="arabicPeriod" startAt="4"/>
            </a:pPr>
            <a:r>
              <a:rPr lang="en-IN" sz="2400" b="1" dirty="0" smtClean="0"/>
              <a:t>No waiting in queue for accessing books , no need to depend on</a:t>
            </a:r>
          </a:p>
          <a:p>
            <a:r>
              <a:rPr lang="en-IN" sz="2400" b="1" dirty="0"/>
              <a:t> </a:t>
            </a:r>
            <a:r>
              <a:rPr lang="en-IN" sz="2400" b="1" dirty="0" smtClean="0"/>
              <a:t>    library digital device that is slow in speed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5. The library cost will be as little as Rs 10 to 20 Per month </a:t>
            </a:r>
          </a:p>
          <a:p>
            <a:r>
              <a:rPr lang="en-IN" sz="2400" b="1" dirty="0" smtClean="0"/>
              <a:t>    as subscription fees with option to make it personalised  with their professors.</a:t>
            </a:r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72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63486"/>
            <a:ext cx="12192001" cy="50835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107" y="152964"/>
            <a:ext cx="1157778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/>
              </a:rPr>
              <a:t>What happens when there is no internet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624" y="1893764"/>
            <a:ext cx="105200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What is the solution to bring a world fifty percent population out of digital divide</a:t>
            </a:r>
          </a:p>
          <a:p>
            <a:endParaRPr lang="en-IN" sz="2400" b="1" dirty="0" smtClean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576918" y="1385047"/>
            <a:ext cx="49291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Digital Divide is modern form of Dalit community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361" y="2441571"/>
            <a:ext cx="7676310" cy="42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557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 Chandran</dc:creator>
  <cp:lastModifiedBy>Ravi Chandran</cp:lastModifiedBy>
  <cp:revision>17</cp:revision>
  <dcterms:created xsi:type="dcterms:W3CDTF">2022-08-21T10:10:06Z</dcterms:created>
  <dcterms:modified xsi:type="dcterms:W3CDTF">2022-08-26T14:46:50Z</dcterms:modified>
</cp:coreProperties>
</file>